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2" r:id="rId1"/>
  </p:sldMasterIdLst>
  <p:notesMasterIdLst>
    <p:notesMasterId r:id="rId10"/>
  </p:notesMasterIdLst>
  <p:sldIdLst>
    <p:sldId id="256" r:id="rId2"/>
    <p:sldId id="259" r:id="rId3"/>
    <p:sldId id="257" r:id="rId4"/>
    <p:sldId id="260" r:id="rId5"/>
    <p:sldId id="261" r:id="rId6"/>
    <p:sldId id="262" r:id="rId7"/>
    <p:sldId id="263" r:id="rId8"/>
    <p:sldId id="258"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2906" autoAdjust="0"/>
  </p:normalViewPr>
  <p:slideViewPr>
    <p:cSldViewPr snapToGrid="0">
      <p:cViewPr varScale="1">
        <p:scale>
          <a:sx n="107" d="100"/>
          <a:sy n="107" d="100"/>
        </p:scale>
        <p:origin x="75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A2D721-71C0-4A7F-8DC8-6D886206E9D1}" type="datetimeFigureOut">
              <a:rPr lang="en-US" smtClean="0"/>
              <a:t>9/30/2020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A3EE86-7753-4209-92DC-1EA6B5C62CB3}" type="slidenum">
              <a:rPr lang="en-US" smtClean="0"/>
              <a:t>‹#›</a:t>
            </a:fld>
            <a:endParaRPr lang="en-US"/>
          </a:p>
        </p:txBody>
      </p:sp>
    </p:spTree>
    <p:extLst>
      <p:ext uri="{BB962C8B-B14F-4D97-AF65-F5344CB8AC3E}">
        <p14:creationId xmlns:p14="http://schemas.microsoft.com/office/powerpoint/2010/main" val="151248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A5017C3-92A9-4E87-A506-0CC9008722B0}"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D407E1-950A-48AA-BA20-C70ED316953B}" type="slidenum">
              <a:rPr lang="en-US" smtClean="0"/>
              <a:t>‹#›</a:t>
            </a:fld>
            <a:endParaRPr lang="en-US"/>
          </a:p>
        </p:txBody>
      </p:sp>
    </p:spTree>
    <p:extLst>
      <p:ext uri="{BB962C8B-B14F-4D97-AF65-F5344CB8AC3E}">
        <p14:creationId xmlns:p14="http://schemas.microsoft.com/office/powerpoint/2010/main" val="1048443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A5017C3-92A9-4E87-A506-0CC9008722B0}" type="datetimeFigureOut">
              <a:rPr lang="en-US" smtClean="0"/>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D407E1-950A-48AA-BA20-C70ED316953B}" type="slidenum">
              <a:rPr lang="en-US" smtClean="0"/>
              <a:t>‹#›</a:t>
            </a:fld>
            <a:endParaRPr lang="en-US"/>
          </a:p>
        </p:txBody>
      </p:sp>
    </p:spTree>
    <p:extLst>
      <p:ext uri="{BB962C8B-B14F-4D97-AF65-F5344CB8AC3E}">
        <p14:creationId xmlns:p14="http://schemas.microsoft.com/office/powerpoint/2010/main" val="387449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A5017C3-92A9-4E87-A506-0CC9008722B0}" type="datetimeFigureOut">
              <a:rPr lang="en-US" smtClean="0"/>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D407E1-950A-48AA-BA20-C70ED316953B}" type="slidenum">
              <a:rPr lang="en-US" smtClean="0"/>
              <a:t>‹#›</a:t>
            </a:fld>
            <a:endParaRPr lang="en-US"/>
          </a:p>
        </p:txBody>
      </p:sp>
    </p:spTree>
    <p:extLst>
      <p:ext uri="{BB962C8B-B14F-4D97-AF65-F5344CB8AC3E}">
        <p14:creationId xmlns:p14="http://schemas.microsoft.com/office/powerpoint/2010/main" val="3663308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A5017C3-92A9-4E87-A506-0CC9008722B0}" type="datetimeFigureOut">
              <a:rPr lang="en-US" smtClean="0"/>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D407E1-950A-48AA-BA20-C70ED316953B}"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21281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A5017C3-92A9-4E87-A506-0CC9008722B0}" type="datetimeFigureOut">
              <a:rPr lang="en-US" smtClean="0"/>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D407E1-950A-48AA-BA20-C70ED316953B}" type="slidenum">
              <a:rPr lang="en-US" smtClean="0"/>
              <a:t>‹#›</a:t>
            </a:fld>
            <a:endParaRPr lang="en-US"/>
          </a:p>
        </p:txBody>
      </p:sp>
    </p:spTree>
    <p:extLst>
      <p:ext uri="{BB962C8B-B14F-4D97-AF65-F5344CB8AC3E}">
        <p14:creationId xmlns:p14="http://schemas.microsoft.com/office/powerpoint/2010/main" val="288924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A5017C3-92A9-4E87-A506-0CC9008722B0}" type="datetimeFigureOut">
              <a:rPr lang="en-US" smtClean="0"/>
              <a:t>9/30/2020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D407E1-950A-48AA-BA20-C70ED316953B}" type="slidenum">
              <a:rPr lang="en-US" smtClean="0"/>
              <a:t>‹#›</a:t>
            </a:fld>
            <a:endParaRPr lang="en-US"/>
          </a:p>
        </p:txBody>
      </p:sp>
    </p:spTree>
    <p:extLst>
      <p:ext uri="{BB962C8B-B14F-4D97-AF65-F5344CB8AC3E}">
        <p14:creationId xmlns:p14="http://schemas.microsoft.com/office/powerpoint/2010/main" val="7308465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A5017C3-92A9-4E87-A506-0CC9008722B0}" type="datetimeFigureOut">
              <a:rPr lang="en-US" smtClean="0"/>
              <a:t>9/30/2020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D407E1-950A-48AA-BA20-C70ED316953B}" type="slidenum">
              <a:rPr lang="en-US" smtClean="0"/>
              <a:t>‹#›</a:t>
            </a:fld>
            <a:endParaRPr lang="en-US"/>
          </a:p>
        </p:txBody>
      </p:sp>
    </p:spTree>
    <p:extLst>
      <p:ext uri="{BB962C8B-B14F-4D97-AF65-F5344CB8AC3E}">
        <p14:creationId xmlns:p14="http://schemas.microsoft.com/office/powerpoint/2010/main" val="28130255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5017C3-92A9-4E87-A506-0CC9008722B0}"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D407E1-950A-48AA-BA20-C70ED316953B}" type="slidenum">
              <a:rPr lang="en-US" smtClean="0"/>
              <a:t>‹#›</a:t>
            </a:fld>
            <a:endParaRPr lang="en-US"/>
          </a:p>
        </p:txBody>
      </p:sp>
    </p:spTree>
    <p:extLst>
      <p:ext uri="{BB962C8B-B14F-4D97-AF65-F5344CB8AC3E}">
        <p14:creationId xmlns:p14="http://schemas.microsoft.com/office/powerpoint/2010/main" val="24674658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5017C3-92A9-4E87-A506-0CC9008722B0}"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D407E1-950A-48AA-BA20-C70ED316953B}" type="slidenum">
              <a:rPr lang="en-US" smtClean="0"/>
              <a:t>‹#›</a:t>
            </a:fld>
            <a:endParaRPr lang="en-US"/>
          </a:p>
        </p:txBody>
      </p:sp>
    </p:spTree>
    <p:extLst>
      <p:ext uri="{BB962C8B-B14F-4D97-AF65-F5344CB8AC3E}">
        <p14:creationId xmlns:p14="http://schemas.microsoft.com/office/powerpoint/2010/main" val="1624049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5017C3-92A9-4E87-A506-0CC9008722B0}"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D407E1-950A-48AA-BA20-C70ED316953B}" type="slidenum">
              <a:rPr lang="en-US" smtClean="0"/>
              <a:t>‹#›</a:t>
            </a:fld>
            <a:endParaRPr lang="en-US"/>
          </a:p>
        </p:txBody>
      </p:sp>
    </p:spTree>
    <p:extLst>
      <p:ext uri="{BB962C8B-B14F-4D97-AF65-F5344CB8AC3E}">
        <p14:creationId xmlns:p14="http://schemas.microsoft.com/office/powerpoint/2010/main" val="377422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A5017C3-92A9-4E87-A506-0CC9008722B0}"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D407E1-950A-48AA-BA20-C70ED316953B}" type="slidenum">
              <a:rPr lang="en-US" smtClean="0"/>
              <a:t>‹#›</a:t>
            </a:fld>
            <a:endParaRPr lang="en-US"/>
          </a:p>
        </p:txBody>
      </p:sp>
    </p:spTree>
    <p:extLst>
      <p:ext uri="{BB962C8B-B14F-4D97-AF65-F5344CB8AC3E}">
        <p14:creationId xmlns:p14="http://schemas.microsoft.com/office/powerpoint/2010/main" val="2987423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5017C3-92A9-4E87-A506-0CC9008722B0}" type="datetimeFigureOut">
              <a:rPr lang="en-US" smtClean="0"/>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D407E1-950A-48AA-BA20-C70ED316953B}" type="slidenum">
              <a:rPr lang="en-US" smtClean="0"/>
              <a:t>‹#›</a:t>
            </a:fld>
            <a:endParaRPr lang="en-US"/>
          </a:p>
        </p:txBody>
      </p:sp>
    </p:spTree>
    <p:extLst>
      <p:ext uri="{BB962C8B-B14F-4D97-AF65-F5344CB8AC3E}">
        <p14:creationId xmlns:p14="http://schemas.microsoft.com/office/powerpoint/2010/main" val="2935887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A5017C3-92A9-4E87-A506-0CC9008722B0}" type="datetimeFigureOut">
              <a:rPr lang="en-US" smtClean="0"/>
              <a:t>9/30/2020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D407E1-950A-48AA-BA20-C70ED316953B}" type="slidenum">
              <a:rPr lang="en-US" smtClean="0"/>
              <a:t>‹#›</a:t>
            </a:fld>
            <a:endParaRPr lang="en-US"/>
          </a:p>
        </p:txBody>
      </p:sp>
    </p:spTree>
    <p:extLst>
      <p:ext uri="{BB962C8B-B14F-4D97-AF65-F5344CB8AC3E}">
        <p14:creationId xmlns:p14="http://schemas.microsoft.com/office/powerpoint/2010/main" val="1405256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A5017C3-92A9-4E87-A506-0CC9008722B0}" type="datetimeFigureOut">
              <a:rPr lang="en-US" smtClean="0"/>
              <a:t>9/30/2020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D407E1-950A-48AA-BA20-C70ED316953B}" type="slidenum">
              <a:rPr lang="en-US" smtClean="0"/>
              <a:t>‹#›</a:t>
            </a:fld>
            <a:endParaRPr lang="en-US"/>
          </a:p>
        </p:txBody>
      </p:sp>
    </p:spTree>
    <p:extLst>
      <p:ext uri="{BB962C8B-B14F-4D97-AF65-F5344CB8AC3E}">
        <p14:creationId xmlns:p14="http://schemas.microsoft.com/office/powerpoint/2010/main" val="3764854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5017C3-92A9-4E87-A506-0CC9008722B0}" type="datetimeFigureOut">
              <a:rPr lang="en-US" smtClean="0"/>
              <a:t>9/30/2020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D407E1-950A-48AA-BA20-C70ED316953B}" type="slidenum">
              <a:rPr lang="en-US" smtClean="0"/>
              <a:t>‹#›</a:t>
            </a:fld>
            <a:endParaRPr lang="en-US"/>
          </a:p>
        </p:txBody>
      </p:sp>
    </p:spTree>
    <p:extLst>
      <p:ext uri="{BB962C8B-B14F-4D97-AF65-F5344CB8AC3E}">
        <p14:creationId xmlns:p14="http://schemas.microsoft.com/office/powerpoint/2010/main" val="3017112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A5017C3-92A9-4E87-A506-0CC9008722B0}" type="datetimeFigureOut">
              <a:rPr lang="en-US" smtClean="0"/>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D407E1-950A-48AA-BA20-C70ED316953B}" type="slidenum">
              <a:rPr lang="en-US" smtClean="0"/>
              <a:t>‹#›</a:t>
            </a:fld>
            <a:endParaRPr lang="en-US"/>
          </a:p>
        </p:txBody>
      </p:sp>
    </p:spTree>
    <p:extLst>
      <p:ext uri="{BB962C8B-B14F-4D97-AF65-F5344CB8AC3E}">
        <p14:creationId xmlns:p14="http://schemas.microsoft.com/office/powerpoint/2010/main" val="3693106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A5017C3-92A9-4E87-A506-0CC9008722B0}" type="datetimeFigureOut">
              <a:rPr lang="en-US" smtClean="0"/>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D407E1-950A-48AA-BA20-C70ED316953B}" type="slidenum">
              <a:rPr lang="en-US" smtClean="0"/>
              <a:t>‹#›</a:t>
            </a:fld>
            <a:endParaRPr lang="en-US"/>
          </a:p>
        </p:txBody>
      </p:sp>
    </p:spTree>
    <p:extLst>
      <p:ext uri="{BB962C8B-B14F-4D97-AF65-F5344CB8AC3E}">
        <p14:creationId xmlns:p14="http://schemas.microsoft.com/office/powerpoint/2010/main" val="692470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3A5017C3-92A9-4E87-A506-0CC9008722B0}" type="datetimeFigureOut">
              <a:rPr lang="en-US" smtClean="0"/>
              <a:t>9/30/2020</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7D407E1-950A-48AA-BA20-C70ED316953B}" type="slidenum">
              <a:rPr lang="en-US" smtClean="0"/>
              <a:t>‹#›</a:t>
            </a:fld>
            <a:endParaRPr lang="en-US"/>
          </a:p>
        </p:txBody>
      </p:sp>
    </p:spTree>
    <p:extLst>
      <p:ext uri="{BB962C8B-B14F-4D97-AF65-F5344CB8AC3E}">
        <p14:creationId xmlns:p14="http://schemas.microsoft.com/office/powerpoint/2010/main" val="1097821351"/>
      </p:ext>
    </p:extLst>
  </p:cSld>
  <p:clrMap bg1="dk1" tx1="lt1" bg2="dk2" tx2="lt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 id="2147483868" r:id="rId6"/>
    <p:sldLayoutId id="2147483869" r:id="rId7"/>
    <p:sldLayoutId id="2147483870" r:id="rId8"/>
    <p:sldLayoutId id="2147483871" r:id="rId9"/>
    <p:sldLayoutId id="2147483872" r:id="rId10"/>
    <p:sldLayoutId id="2147483873" r:id="rId11"/>
    <p:sldLayoutId id="2147483874" r:id="rId12"/>
    <p:sldLayoutId id="2147483875" r:id="rId13"/>
    <p:sldLayoutId id="2147483876" r:id="rId14"/>
    <p:sldLayoutId id="2147483877" r:id="rId15"/>
    <p:sldLayoutId id="2147483878" r:id="rId16"/>
    <p:sldLayoutId id="214748387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s://www.clarkstate.edu/media/1juk11hm0x3aentho2tmfxd1e2/h2ni3rqk41kfdbldz0wbpn3bxi.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udentaid.ed.gov/sa/fafs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mo_Lqvdujxo" TargetMode="External"/><Relationship Id="rId2" Type="http://schemas.openxmlformats.org/officeDocument/2006/relationships/slideLayout" Target="../slideLayouts/slideLayout2.xml"/><Relationship Id="rId1" Type="http://schemas.openxmlformats.org/officeDocument/2006/relationships/video" Target="https://www.youtube.com/embed/mo_Lqvdujxo" TargetMode="Externa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x31qydpIRsg" TargetMode="External"/><Relationship Id="rId2" Type="http://schemas.openxmlformats.org/officeDocument/2006/relationships/slideLayout" Target="../slideLayouts/slideLayout2.xml"/><Relationship Id="rId1" Type="http://schemas.openxmlformats.org/officeDocument/2006/relationships/video" Target="https://www.youtube.com/embed/x31qydpIRsg" TargetMode="Externa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hyperlink" Target="http://www.studentaid.gov/"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ed.gov/content/8-steps-filling-out-fafsa%C2%AE-form-0" TargetMode="External"/><Relationship Id="rId2" Type="http://schemas.openxmlformats.org/officeDocument/2006/relationships/hyperlink" Target="https://www.clarkstate.edu/financial-aid/applying-for-federal-financial-aid/" TargetMode="External"/><Relationship Id="rId1" Type="http://schemas.openxmlformats.org/officeDocument/2006/relationships/slideLayout" Target="../slideLayouts/slideLayout2.xml"/><Relationship Id="rId5" Type="http://schemas.openxmlformats.org/officeDocument/2006/relationships/hyperlink" Target="https://www.youtube.com/watch?v=x31qydpIRsg&amp;list=PL7_L0IPIRLG7KUcEWgIyLligy91ehKHgW&amp;index=7" TargetMode="External"/><Relationship Id="rId4" Type="http://schemas.openxmlformats.org/officeDocument/2006/relationships/hyperlink" Target="https://www.youtube.com/watch?v=mo_Lqvdujx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Filing the FAFSA Application</a:t>
            </a:r>
            <a:endParaRPr lang="en-US" dirty="0"/>
          </a:p>
        </p:txBody>
      </p:sp>
      <p:sp>
        <p:nvSpPr>
          <p:cNvPr id="3" name="Subtitle 2"/>
          <p:cNvSpPr>
            <a:spLocks noGrp="1"/>
          </p:cNvSpPr>
          <p:nvPr>
            <p:ph type="subTitle" idx="1"/>
          </p:nvPr>
        </p:nvSpPr>
        <p:spPr/>
        <p:txBody>
          <a:bodyPr/>
          <a:lstStyle/>
          <a:p>
            <a:r>
              <a:rPr lang="en-US" dirty="0" smtClean="0"/>
              <a:t>By: Clark State Financial Aid Office</a:t>
            </a:r>
          </a:p>
          <a:p>
            <a:endParaRPr lang="en-US" dirty="0"/>
          </a:p>
          <a:p>
            <a:endParaRPr lang="en-US" dirty="0"/>
          </a:p>
        </p:txBody>
      </p:sp>
      <p:pic>
        <p:nvPicPr>
          <p:cNvPr id="4" name="Picture 3" descr="Helge Scherlund's eLearning News: The digital divide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91099" y="4405744"/>
            <a:ext cx="4971010" cy="1862051"/>
          </a:xfrm>
          <a:prstGeom prst="rect">
            <a:avLst/>
          </a:prstGeom>
        </p:spPr>
      </p:pic>
    </p:spTree>
    <p:extLst>
      <p:ext uri="{BB962C8B-B14F-4D97-AF65-F5344CB8AC3E}">
        <p14:creationId xmlns:p14="http://schemas.microsoft.com/office/powerpoint/2010/main" val="428255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Help</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a:t>FAFSA Filing Assistance</a:t>
            </a:r>
            <a:br>
              <a:rPr lang="en-US" b="1" dirty="0"/>
            </a:br>
            <a:r>
              <a:rPr lang="en-US" dirty="0"/>
              <a:t>We know the financial aid process can seem overwhelming. Students Services and Financial Aid staff at all of our locations can help you get started with the FAFSA and explain our process to you. We are here to help! Email or call us anytime!  </a:t>
            </a:r>
            <a:r>
              <a:rPr lang="en-US" dirty="0" smtClean="0"/>
              <a:t>                                     </a:t>
            </a:r>
          </a:p>
          <a:p>
            <a:pPr marL="0" indent="0">
              <a:buNone/>
            </a:pPr>
            <a:endParaRPr lang="en-US" dirty="0"/>
          </a:p>
          <a:p>
            <a:pPr marL="0" indent="0">
              <a:buNone/>
            </a:pPr>
            <a:r>
              <a:rPr lang="en-US" dirty="0" smtClean="0"/>
              <a:t>Email:  financialaid@clarkstate.edu</a:t>
            </a:r>
          </a:p>
          <a:p>
            <a:pPr marL="0" indent="0">
              <a:buNone/>
            </a:pPr>
            <a:endParaRPr lang="en-US" dirty="0"/>
          </a:p>
          <a:p>
            <a:pPr marL="0" indent="0">
              <a:buNone/>
            </a:pPr>
            <a:r>
              <a:rPr lang="en-US" dirty="0" smtClean="0"/>
              <a:t>Phone:  937.328.6034</a:t>
            </a:r>
            <a:endParaRPr lang="en-US" dirty="0"/>
          </a:p>
        </p:txBody>
      </p:sp>
      <p:pic>
        <p:nvPicPr>
          <p:cNvPr id="4" name="Picture 3" descr="Biblioteca Telo. CEIP José Calvo Sotel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66065" y="3836893"/>
            <a:ext cx="4381500" cy="2340069"/>
          </a:xfrm>
          <a:prstGeom prst="rect">
            <a:avLst/>
          </a:prstGeom>
        </p:spPr>
      </p:pic>
    </p:spTree>
    <p:extLst>
      <p:ext uri="{BB962C8B-B14F-4D97-AF65-F5344CB8AC3E}">
        <p14:creationId xmlns:p14="http://schemas.microsoft.com/office/powerpoint/2010/main" val="13611399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Financial Aid Checklist below:</a:t>
            </a:r>
            <a:endParaRPr lang="en-US" dirty="0"/>
          </a:p>
        </p:txBody>
      </p:sp>
      <p:sp>
        <p:nvSpPr>
          <p:cNvPr id="8" name="Content Placeholder 7"/>
          <p:cNvSpPr>
            <a:spLocks noGrp="1"/>
          </p:cNvSpPr>
          <p:nvPr>
            <p:ph idx="1"/>
          </p:nvPr>
        </p:nvSpPr>
        <p:spPr>
          <a:xfrm>
            <a:off x="1202919" y="1970722"/>
            <a:ext cx="9784080" cy="4206240"/>
          </a:xfrm>
        </p:spPr>
        <p:txBody>
          <a:bodyPr/>
          <a:lstStyle/>
          <a:p>
            <a:pPr marL="0" indent="0">
              <a:buNone/>
            </a:pPr>
            <a:r>
              <a:rPr lang="en-US" dirty="0" smtClean="0">
                <a:solidFill>
                  <a:schemeClr val="bg1"/>
                </a:solidFill>
                <a:hlinkClick r:id="rId2"/>
              </a:rPr>
              <a:t>https://www.clarkstate.edu/media/1juk11hm0x3aentho2tmfxd1e2/h2ni3rqk41kfdbldz0wbpn3bxi.pdf</a:t>
            </a:r>
            <a:endParaRPr lang="en-US" dirty="0" smtClean="0">
              <a:solidFill>
                <a:schemeClr val="bg1"/>
              </a:solidFill>
            </a:endParaRPr>
          </a:p>
          <a:p>
            <a:pPr marL="0" indent="0">
              <a:buNone/>
            </a:pPr>
            <a:endParaRPr lang="en-US" dirty="0" smtClean="0"/>
          </a:p>
          <a:p>
            <a:pPr marL="0" indent="0">
              <a:buNone/>
            </a:pPr>
            <a:endParaRPr lang="en-US" dirty="0"/>
          </a:p>
        </p:txBody>
      </p:sp>
      <p:pic>
        <p:nvPicPr>
          <p:cNvPr id="9" name="Picture 8" descr="Chile Employment | Check List Curricular - Chile Employ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39153" y="3101787"/>
            <a:ext cx="8731623" cy="3075175"/>
          </a:xfrm>
          <a:prstGeom prst="rect">
            <a:avLst/>
          </a:prstGeom>
        </p:spPr>
      </p:pic>
    </p:spTree>
    <p:extLst>
      <p:ext uri="{BB962C8B-B14F-4D97-AF65-F5344CB8AC3E}">
        <p14:creationId xmlns:p14="http://schemas.microsoft.com/office/powerpoint/2010/main" val="955458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apply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To </a:t>
            </a:r>
            <a:r>
              <a:rPr lang="en-US" dirty="0"/>
              <a:t>apply for federal grants, loans and work-study positions, complete the </a:t>
            </a:r>
            <a:r>
              <a:rPr lang="en-US" dirty="0">
                <a:hlinkClick r:id="rId2" tooltip="FAFSA"/>
              </a:rPr>
              <a:t>Free Application for Federal Student Aid (FAFSA)</a:t>
            </a:r>
            <a:r>
              <a:rPr lang="en-US" dirty="0"/>
              <a:t>. By filing the FAFSA, you will be considered for all aid for which you might be eligible. The FAFSA is available in October for the following financial aid year that begins with Fall semester. </a:t>
            </a:r>
            <a:r>
              <a:rPr lang="en-US" b="1" dirty="0"/>
              <a:t>Be sure to list Clark State, federal school code </a:t>
            </a:r>
            <a:r>
              <a:rPr lang="en-US" b="1" dirty="0">
                <a:solidFill>
                  <a:srgbClr val="FF0000"/>
                </a:solidFill>
              </a:rPr>
              <a:t>004852</a:t>
            </a:r>
            <a:r>
              <a:rPr lang="en-US" dirty="0"/>
              <a:t>, so your application information is sent to our Financial Aid Office for review and processing. </a:t>
            </a:r>
          </a:p>
          <a:p>
            <a:r>
              <a:rPr lang="en-US" dirty="0"/>
              <a:t>You must complete the FAFSA even if you feel you may only qualify for loans. You also may be requested to complete a FAFSA if you are applying for certain scholarships. You should complete the FAFSA at least two months prior to starting classes or as soon as your federal tax return is completed.</a:t>
            </a:r>
          </a:p>
          <a:p>
            <a:r>
              <a:rPr lang="en-US" dirty="0"/>
              <a:t>You and your parent (if you are a dependent) will also apply for a FSA ID. With a FSA ID you and your parent can sign your application electronically, check the status of your application and make any corrections to your FAFSA form.</a:t>
            </a:r>
          </a:p>
          <a:p>
            <a:pPr marL="0" indent="0">
              <a:buNone/>
            </a:pPr>
            <a:endParaRPr lang="en-US" dirty="0"/>
          </a:p>
        </p:txBody>
      </p:sp>
    </p:spTree>
    <p:extLst>
      <p:ext uri="{BB962C8B-B14F-4D97-AF65-F5344CB8AC3E}">
        <p14:creationId xmlns:p14="http://schemas.microsoft.com/office/powerpoint/2010/main" val="1948736558"/>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an FSA ID</a:t>
            </a:r>
            <a:endParaRPr lang="en-US" dirty="0"/>
          </a:p>
        </p:txBody>
      </p:sp>
      <p:sp>
        <p:nvSpPr>
          <p:cNvPr id="3" name="Content Placeholder 2"/>
          <p:cNvSpPr>
            <a:spLocks noGrp="1"/>
          </p:cNvSpPr>
          <p:nvPr>
            <p:ph idx="1"/>
          </p:nvPr>
        </p:nvSpPr>
        <p:spPr>
          <a:xfrm>
            <a:off x="913795" y="1506071"/>
            <a:ext cx="10353762" cy="4285129"/>
          </a:xfrm>
        </p:spPr>
        <p:txBody>
          <a:bodyPr/>
          <a:lstStyle/>
          <a:p>
            <a:pPr marL="0" indent="0">
              <a:buNone/>
            </a:pPr>
            <a:r>
              <a:rPr lang="en-US" dirty="0"/>
              <a:t>Before you file the FAFSA you’ll need to create an account with Federal Student Aid. This is a username and password called the “FSA ID”. The FSA ID is used to access all Federal Student Aid websites. This video will give you step-by-step instructions on how to set up your FSA ID. </a:t>
            </a:r>
            <a:r>
              <a:rPr lang="en-US" dirty="0">
                <a:hlinkClick r:id="rId3"/>
              </a:rPr>
              <a:t>https://www.youtube.com/watch?v=mo_Lqvdujxo</a:t>
            </a:r>
            <a:endParaRPr lang="en-US" dirty="0" smtClean="0"/>
          </a:p>
          <a:p>
            <a:pPr marL="0" indent="0">
              <a:buNone/>
            </a:pPr>
            <a:endParaRPr lang="en-US" dirty="0"/>
          </a:p>
          <a:p>
            <a:pPr marL="0" indent="0">
              <a:buNone/>
            </a:pPr>
            <a:endParaRPr lang="en-US" dirty="0" smtClean="0"/>
          </a:p>
        </p:txBody>
      </p:sp>
      <p:pic>
        <p:nvPicPr>
          <p:cNvPr id="4" name="mo_Lqvdujxo"/>
          <p:cNvPicPr>
            <a:picLocks noRot="1" noChangeAspect="1"/>
          </p:cNvPicPr>
          <p:nvPr>
            <a:videoFile r:link="rId1"/>
          </p:nvPr>
        </p:nvPicPr>
        <p:blipFill>
          <a:blip r:embed="rId4"/>
          <a:stretch>
            <a:fillRect/>
          </a:stretch>
        </p:blipFill>
        <p:spPr>
          <a:xfrm>
            <a:off x="3308465" y="3603812"/>
            <a:ext cx="4605251" cy="2880115"/>
          </a:xfrm>
          <a:prstGeom prst="rect">
            <a:avLst/>
          </a:prstGeom>
        </p:spPr>
      </p:pic>
    </p:spTree>
    <p:extLst>
      <p:ext uri="{BB962C8B-B14F-4D97-AF65-F5344CB8AC3E}">
        <p14:creationId xmlns:p14="http://schemas.microsoft.com/office/powerpoint/2010/main" val="12533262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Completing the Application</a:t>
            </a:r>
            <a:endParaRPr lang="en-US" dirty="0"/>
          </a:p>
        </p:txBody>
      </p:sp>
      <p:sp>
        <p:nvSpPr>
          <p:cNvPr id="3" name="Content Placeholder 2"/>
          <p:cNvSpPr>
            <a:spLocks noGrp="1"/>
          </p:cNvSpPr>
          <p:nvPr>
            <p:ph idx="1"/>
          </p:nvPr>
        </p:nvSpPr>
        <p:spPr>
          <a:xfrm>
            <a:off x="913795" y="1622612"/>
            <a:ext cx="10353762" cy="4168588"/>
          </a:xfrm>
        </p:spPr>
        <p:txBody>
          <a:bodyPr/>
          <a:lstStyle/>
          <a:p>
            <a:pPr marL="0" indent="0">
              <a:buNone/>
            </a:pPr>
            <a:r>
              <a:rPr lang="en-US" dirty="0"/>
              <a:t>Need help applying for financial aid? This is a step-by-step overview to help you complete the Free Application for Federal Student Aid, including helpful tips and what to look for. </a:t>
            </a:r>
            <a:r>
              <a:rPr lang="en-US" dirty="0">
                <a:hlinkClick r:id="rId3"/>
              </a:rPr>
              <a:t>https://www.youtube.com/watch?v=x31qydpIRsg</a:t>
            </a:r>
            <a:endParaRPr lang="en-US" dirty="0" smtClean="0"/>
          </a:p>
          <a:p>
            <a:pPr marL="0" indent="0">
              <a:buNone/>
            </a:pPr>
            <a:endParaRPr lang="en-US" dirty="0"/>
          </a:p>
          <a:p>
            <a:pPr marL="0" indent="0">
              <a:buNone/>
            </a:pPr>
            <a:endParaRPr lang="en-US" dirty="0"/>
          </a:p>
        </p:txBody>
      </p:sp>
      <p:pic>
        <p:nvPicPr>
          <p:cNvPr id="4" name="x31qydpIRsg"/>
          <p:cNvPicPr>
            <a:picLocks noRot="1" noChangeAspect="1"/>
          </p:cNvPicPr>
          <p:nvPr>
            <a:videoFile r:link="rId1"/>
          </p:nvPr>
        </p:nvPicPr>
        <p:blipFill>
          <a:blip r:embed="rId4"/>
          <a:stretch>
            <a:fillRect/>
          </a:stretch>
        </p:blipFill>
        <p:spPr>
          <a:xfrm>
            <a:off x="3474720" y="3275215"/>
            <a:ext cx="5120640" cy="3036685"/>
          </a:xfrm>
          <a:prstGeom prst="rect">
            <a:avLst/>
          </a:prstGeom>
        </p:spPr>
      </p:pic>
    </p:spTree>
    <p:extLst>
      <p:ext uri="{BB962C8B-B14F-4D97-AF65-F5344CB8AC3E}">
        <p14:creationId xmlns:p14="http://schemas.microsoft.com/office/powerpoint/2010/main" val="346307938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smtClean="0"/>
              <a:t>Check all personal information to make sure it is correct e.g. name, birth date, SSN</a:t>
            </a:r>
          </a:p>
          <a:p>
            <a:pPr>
              <a:buFont typeface="Wingdings" panose="05000000000000000000" pitchFamily="2" charset="2"/>
              <a:buChar char="Ø"/>
            </a:pPr>
            <a:r>
              <a:rPr lang="en-US" dirty="0" smtClean="0"/>
              <a:t>Can list up to 10 schools on FAFSA application</a:t>
            </a:r>
          </a:p>
          <a:p>
            <a:pPr>
              <a:buFont typeface="Wingdings" panose="05000000000000000000" pitchFamily="2" charset="2"/>
              <a:buChar char="Ø"/>
            </a:pPr>
            <a:r>
              <a:rPr lang="en-US" dirty="0" smtClean="0"/>
              <a:t>In the numerical fields, do not leave blanks, use the number 0</a:t>
            </a:r>
          </a:p>
          <a:p>
            <a:pPr>
              <a:buFont typeface="Wingdings" panose="05000000000000000000" pitchFamily="2" charset="2"/>
              <a:buChar char="Ø"/>
            </a:pPr>
            <a:r>
              <a:rPr lang="en-US" dirty="0" smtClean="0"/>
              <a:t>Use the Data Retrieval Tool to insert tax information from the </a:t>
            </a:r>
            <a:r>
              <a:rPr lang="en-US" dirty="0" smtClean="0"/>
              <a:t>IRS website</a:t>
            </a:r>
            <a:endParaRPr lang="en-US" dirty="0" smtClean="0"/>
          </a:p>
          <a:p>
            <a:pPr>
              <a:buFont typeface="Wingdings" panose="05000000000000000000" pitchFamily="2" charset="2"/>
              <a:buChar char="Ø"/>
            </a:pPr>
            <a:r>
              <a:rPr lang="en-US" dirty="0" smtClean="0"/>
              <a:t>For questions, call 1.800.4 FEDAID or 1.800.433.3243</a:t>
            </a:r>
          </a:p>
          <a:p>
            <a:pPr>
              <a:buFont typeface="Wingdings" panose="05000000000000000000" pitchFamily="2" charset="2"/>
              <a:buChar char="Ø"/>
            </a:pPr>
            <a:r>
              <a:rPr lang="en-US" dirty="0" smtClean="0"/>
              <a:t>More information: </a:t>
            </a:r>
            <a:r>
              <a:rPr lang="en-US" dirty="0" smtClean="0">
                <a:hlinkClick r:id="rId2" tooltip="www.studentaid.gov"/>
              </a:rPr>
              <a:t>www.studentaid.gov</a:t>
            </a:r>
            <a:endParaRPr lang="en-US" dirty="0" smtClean="0"/>
          </a:p>
          <a:p>
            <a:pPr marL="0" indent="0">
              <a:buNone/>
            </a:pPr>
            <a:endParaRPr lang="en-US" dirty="0"/>
          </a:p>
        </p:txBody>
      </p:sp>
    </p:spTree>
    <p:extLst>
      <p:ext uri="{BB962C8B-B14F-4D97-AF65-F5344CB8AC3E}">
        <p14:creationId xmlns:p14="http://schemas.microsoft.com/office/powerpoint/2010/main" val="260917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References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hlinkClick r:id="rId2"/>
              </a:rPr>
              <a:t>https://www.clarkstate.edu/financial-aid/applying-for-federal-financial-aid/#</a:t>
            </a:r>
            <a:endParaRPr lang="en-US" dirty="0" smtClean="0"/>
          </a:p>
          <a:p>
            <a:pPr marL="0" indent="0">
              <a:buNone/>
            </a:pPr>
            <a:endParaRPr lang="en-US" dirty="0"/>
          </a:p>
          <a:p>
            <a:pPr marL="0" indent="0">
              <a:buNone/>
            </a:pPr>
            <a:r>
              <a:rPr lang="en-US" dirty="0" smtClean="0">
                <a:hlinkClick r:id="rId3"/>
              </a:rPr>
              <a:t>https://www.ed.gov/content/8-steps-filling-out-fafsa%C2%AE-form-0</a:t>
            </a:r>
            <a:endParaRPr lang="en-US" dirty="0" smtClean="0"/>
          </a:p>
          <a:p>
            <a:pPr marL="0" indent="0">
              <a:buNone/>
            </a:pPr>
            <a:endParaRPr lang="en-US" dirty="0"/>
          </a:p>
          <a:p>
            <a:pPr marL="0" indent="0">
              <a:buNone/>
            </a:pPr>
            <a:r>
              <a:rPr lang="en-US" dirty="0" smtClean="0">
                <a:hlinkClick r:id="rId4"/>
              </a:rPr>
              <a:t>https://www.youtube.com/watch?v=mo_Lqvdujxo</a:t>
            </a:r>
            <a:endParaRPr lang="en-US" dirty="0" smtClean="0"/>
          </a:p>
          <a:p>
            <a:pPr marL="0" indent="0">
              <a:buNone/>
            </a:pPr>
            <a:endParaRPr lang="en-US" dirty="0"/>
          </a:p>
          <a:p>
            <a:pPr marL="0" indent="0">
              <a:buNone/>
            </a:pPr>
            <a:r>
              <a:rPr lang="en-US" dirty="0" smtClean="0">
                <a:hlinkClick r:id="rId5"/>
              </a:rPr>
              <a:t>https://www.youtube.com/watch?v=x31qydpIRsg&amp;list=PL7_L0IPIRLG7KUcEWgIyLligy91ehKHgW&amp;index=7</a:t>
            </a:r>
            <a:endParaRPr lang="en-US" dirty="0"/>
          </a:p>
        </p:txBody>
      </p:sp>
    </p:spTree>
    <p:extLst>
      <p:ext uri="{BB962C8B-B14F-4D97-AF65-F5344CB8AC3E}">
        <p14:creationId xmlns:p14="http://schemas.microsoft.com/office/powerpoint/2010/main" val="22449046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TM04033921[[fn=Damask]]</Template>
  <TotalTime>229</TotalTime>
  <Words>464</Words>
  <Application>Microsoft Office PowerPoint</Application>
  <PresentationFormat>Widescreen</PresentationFormat>
  <Paragraphs>33</Paragraphs>
  <Slides>8</Slides>
  <Notes>0</Notes>
  <HiddenSlides>0</HiddenSlides>
  <MMClips>2</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Bookman Old Style</vt:lpstr>
      <vt:lpstr>Calibri</vt:lpstr>
      <vt:lpstr>Rockwell</vt:lpstr>
      <vt:lpstr>Wingdings</vt:lpstr>
      <vt:lpstr>Damask</vt:lpstr>
      <vt:lpstr>Filing the FAFSA Application</vt:lpstr>
      <vt:lpstr>Getting Help</vt:lpstr>
      <vt:lpstr>Review Financial Aid Checklist below:</vt:lpstr>
      <vt:lpstr>How to apply</vt:lpstr>
      <vt:lpstr>Creating an FSA ID</vt:lpstr>
      <vt:lpstr>Completing the Application</vt:lpstr>
      <vt:lpstr>Tips</vt:lpstr>
      <vt:lpstr>References</vt:lpstr>
    </vt:vector>
  </TitlesOfParts>
  <Company>Clark State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Filing the FAFSA Application</dc:title>
  <dc:creator>Deltoria Crockran</dc:creator>
  <cp:lastModifiedBy>Deltoria Crockran</cp:lastModifiedBy>
  <cp:revision>26</cp:revision>
  <dcterms:created xsi:type="dcterms:W3CDTF">2020-09-27T01:18:05Z</dcterms:created>
  <dcterms:modified xsi:type="dcterms:W3CDTF">2020-09-30T14:50:23Z</dcterms:modified>
</cp:coreProperties>
</file>